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10" r:id="rId5"/>
    <p:sldId id="309" r:id="rId6"/>
    <p:sldId id="311" r:id="rId7"/>
    <p:sldId id="312" r:id="rId8"/>
    <p:sldId id="306" r:id="rId9"/>
    <p:sldId id="305" r:id="rId10"/>
    <p:sldId id="314" r:id="rId11"/>
    <p:sldId id="303" r:id="rId12"/>
    <p:sldId id="302" r:id="rId13"/>
    <p:sldId id="301" r:id="rId14"/>
    <p:sldId id="300" r:id="rId15"/>
    <p:sldId id="29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6977"/>
    <a:srgbClr val="E4E1CA"/>
    <a:srgbClr val="F5F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95341" autoAdjust="0"/>
  </p:normalViewPr>
  <p:slideViewPr>
    <p:cSldViewPr snapToGrid="0">
      <p:cViewPr>
        <p:scale>
          <a:sx n="75" d="100"/>
          <a:sy n="75" d="100"/>
        </p:scale>
        <p:origin x="-450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48" y="94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605FC3-DA1D-4FD0-9399-4D543D21F601}" type="doc">
      <dgm:prSet loTypeId="urn:microsoft.com/office/officeart/2005/8/layout/vList2" loCatId="list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ZA"/>
        </a:p>
      </dgm:t>
    </dgm:pt>
    <dgm:pt modelId="{4E0292F9-476E-4ACD-B441-2FCD546C5685}">
      <dgm:prSet/>
      <dgm:spPr/>
      <dgm:t>
        <a:bodyPr/>
        <a:lstStyle/>
        <a:p>
          <a:pPr algn="l" rtl="0"/>
          <a:r>
            <a:rPr lang="en-ZA" b="1" baseline="0" dirty="0" smtClean="0"/>
            <a:t>Our Solution: AI-Powered Crop </a:t>
          </a:r>
          <a:br>
            <a:rPr lang="en-ZA" b="1" baseline="0" dirty="0" smtClean="0"/>
          </a:br>
          <a:r>
            <a:rPr lang="en-ZA" b="1" baseline="0" dirty="0" smtClean="0"/>
            <a:t>Failure Prediction</a:t>
          </a:r>
          <a:br>
            <a:rPr lang="en-ZA" b="1" baseline="0" dirty="0" smtClean="0"/>
          </a:br>
          <a:r>
            <a:rPr lang="en-ZA" b="1" baseline="0" dirty="0" smtClean="0"/>
            <a:t/>
          </a:r>
          <a:br>
            <a:rPr lang="en-ZA" b="1" baseline="0" dirty="0" smtClean="0"/>
          </a:br>
          <a:r>
            <a:rPr lang="en-ZA" b="1" baseline="0" dirty="0" smtClean="0"/>
            <a:t>Proactive Protection: Our Predictive Analytics Platform</a:t>
          </a:r>
          <a:br>
            <a:rPr lang="en-ZA" b="1" baseline="0" dirty="0" smtClean="0"/>
          </a:br>
          <a:r>
            <a:rPr lang="en-ZA" b="1" baseline="0" dirty="0" smtClean="0"/>
            <a:t/>
          </a:r>
          <a:br>
            <a:rPr lang="en-ZA" b="1" baseline="0" dirty="0" smtClean="0"/>
          </a:br>
          <a:r>
            <a:rPr lang="en-ZA" b="1" baseline="0" dirty="0" smtClean="0"/>
            <a:t>Key Points:</a:t>
          </a:r>
          <a:br>
            <a:rPr lang="en-ZA" b="1" baseline="0" dirty="0" smtClean="0"/>
          </a:br>
          <a:r>
            <a:rPr lang="en-ZA" b="1" baseline="0" dirty="0" smtClean="0"/>
            <a:t/>
          </a:r>
          <a:br>
            <a:rPr lang="en-ZA" b="1" baseline="0" dirty="0" smtClean="0"/>
          </a:br>
          <a:r>
            <a:rPr lang="en-ZA" b="1" baseline="0" dirty="0" smtClean="0"/>
            <a:t>Leveraging machine learning to forecast crop failure risk </a:t>
          </a:r>
          <a:r>
            <a:rPr lang="en-ZA" b="1" i="1" baseline="0" dirty="0" smtClean="0"/>
            <a:t>before</a:t>
          </a:r>
          <a:r>
            <a:rPr lang="en-ZA" b="1" baseline="0" dirty="0" smtClean="0"/>
            <a:t> it occurs.</a:t>
          </a:r>
        </a:p>
        <a:p>
          <a:pPr algn="l" rtl="0"/>
          <a:r>
            <a:rPr lang="en-ZA" b="1" baseline="0" dirty="0" smtClean="0"/>
            <a:t/>
          </a:r>
          <a:br>
            <a:rPr lang="en-ZA" b="1" baseline="0" dirty="0" smtClean="0"/>
          </a:br>
          <a:r>
            <a:rPr lang="en-ZA" b="1" baseline="0" dirty="0" err="1" smtClean="0"/>
            <a:t>Analyzing</a:t>
          </a:r>
          <a:r>
            <a:rPr lang="en-ZA" b="1" baseline="0" dirty="0" smtClean="0"/>
            <a:t> crucial environmental factors: rainfall, pH, humidity, nitrogen (N), phosphorus (P), potassium (K), and temperature.</a:t>
          </a:r>
        </a:p>
        <a:p>
          <a:pPr algn="l" rtl="0"/>
          <a:r>
            <a:rPr lang="en-ZA" b="1" baseline="0" dirty="0" smtClean="0"/>
            <a:t/>
          </a:r>
          <a:br>
            <a:rPr lang="en-ZA" b="1" baseline="0" dirty="0" smtClean="0"/>
          </a:br>
          <a:r>
            <a:rPr lang="en-ZA" b="1" baseline="0" dirty="0" smtClean="0"/>
            <a:t>Enabling timely, data-driven interventions for farmers to mitigate risks.</a:t>
          </a:r>
        </a:p>
        <a:p>
          <a:pPr algn="l" rtl="0"/>
          <a:r>
            <a:rPr lang="en-ZA" b="1" baseline="0" dirty="0" smtClean="0"/>
            <a:t/>
          </a:r>
          <a:br>
            <a:rPr lang="en-ZA" b="1" baseline="0" dirty="0" smtClean="0"/>
          </a:br>
          <a:r>
            <a:rPr lang="en-ZA" b="1" baseline="0" dirty="0" smtClean="0"/>
            <a:t>Our Goal: Minimize losses, maximize yields, and contribute to global food security.</a:t>
          </a:r>
          <a:endParaRPr lang="en-ZA" dirty="0"/>
        </a:p>
      </dgm:t>
    </dgm:pt>
    <dgm:pt modelId="{A99F6F2A-9956-4075-AFBD-0C280BB918C7}" type="parTrans" cxnId="{5CA18E7D-CEE3-4999-81BE-0FEC0A18CEB7}">
      <dgm:prSet/>
      <dgm:spPr/>
      <dgm:t>
        <a:bodyPr/>
        <a:lstStyle/>
        <a:p>
          <a:endParaRPr lang="en-ZA"/>
        </a:p>
      </dgm:t>
    </dgm:pt>
    <dgm:pt modelId="{636033AE-7EB9-4628-966A-CA3D8B25CBD1}" type="sibTrans" cxnId="{5CA18E7D-CEE3-4999-81BE-0FEC0A18CEB7}">
      <dgm:prSet/>
      <dgm:spPr/>
      <dgm:t>
        <a:bodyPr/>
        <a:lstStyle/>
        <a:p>
          <a:endParaRPr lang="en-ZA"/>
        </a:p>
      </dgm:t>
    </dgm:pt>
    <dgm:pt modelId="{3CE0025A-B4E6-4827-BDB1-FAD9B6EAF20B}" type="pres">
      <dgm:prSet presAssocID="{2F605FC3-DA1D-4FD0-9399-4D543D21F601}" presName="linear" presStyleCnt="0">
        <dgm:presLayoutVars>
          <dgm:animLvl val="lvl"/>
          <dgm:resizeHandles val="exact"/>
        </dgm:presLayoutVars>
      </dgm:prSet>
      <dgm:spPr/>
    </dgm:pt>
    <dgm:pt modelId="{8673C16E-0D65-455D-992A-A94996C7293C}" type="pres">
      <dgm:prSet presAssocID="{4E0292F9-476E-4ACD-B441-2FCD546C5685}" presName="parentText" presStyleLbl="node1" presStyleIdx="0" presStyleCnt="1" custScaleX="98814" custScaleY="32306">
        <dgm:presLayoutVars>
          <dgm:chMax val="0"/>
          <dgm:bulletEnabled val="1"/>
        </dgm:presLayoutVars>
      </dgm:prSet>
      <dgm:spPr/>
      <dgm:t>
        <a:bodyPr/>
        <a:lstStyle/>
        <a:p>
          <a:endParaRPr lang="en-ZA"/>
        </a:p>
      </dgm:t>
    </dgm:pt>
  </dgm:ptLst>
  <dgm:cxnLst>
    <dgm:cxn modelId="{5CA18E7D-CEE3-4999-81BE-0FEC0A18CEB7}" srcId="{2F605FC3-DA1D-4FD0-9399-4D543D21F601}" destId="{4E0292F9-476E-4ACD-B441-2FCD546C5685}" srcOrd="0" destOrd="0" parTransId="{A99F6F2A-9956-4075-AFBD-0C280BB918C7}" sibTransId="{636033AE-7EB9-4628-966A-CA3D8B25CBD1}"/>
    <dgm:cxn modelId="{DD5AAE7B-2A3B-4790-9609-1B7ACD61DD48}" type="presOf" srcId="{4E0292F9-476E-4ACD-B441-2FCD546C5685}" destId="{8673C16E-0D65-455D-992A-A94996C7293C}" srcOrd="0" destOrd="0" presId="urn:microsoft.com/office/officeart/2005/8/layout/vList2"/>
    <dgm:cxn modelId="{3230A40D-39A0-4902-9155-19BDB05C7509}" type="presOf" srcId="{2F605FC3-DA1D-4FD0-9399-4D543D21F601}" destId="{3CE0025A-B4E6-4827-BDB1-FAD9B6EAF20B}" srcOrd="0" destOrd="0" presId="urn:microsoft.com/office/officeart/2005/8/layout/vList2"/>
    <dgm:cxn modelId="{AD932403-D921-4624-9FA8-E12C1DA69200}" type="presParOf" srcId="{3CE0025A-B4E6-4827-BDB1-FAD9B6EAF20B}" destId="{8673C16E-0D65-455D-992A-A94996C7293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D4F0DF-368E-4903-8454-317812D0579A}" type="doc">
      <dgm:prSet loTypeId="urn:microsoft.com/office/officeart/2005/8/layout/pyramid2" loCatId="pyramid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ZA"/>
        </a:p>
      </dgm:t>
    </dgm:pt>
    <dgm:pt modelId="{38892FA0-E501-4EB5-8DDC-E4A742576362}">
      <dgm:prSet custT="1"/>
      <dgm:spPr/>
      <dgm:t>
        <a:bodyPr/>
        <a:lstStyle/>
        <a:p>
          <a:pPr rtl="0"/>
          <a:r>
            <a:rPr lang="en-US" sz="1300" b="1" baseline="0" dirty="0" smtClean="0"/>
            <a:t>:</a:t>
          </a:r>
          <a:r>
            <a:rPr lang="en-US" sz="1300" baseline="0" dirty="0" smtClean="0"/>
            <a:t/>
          </a:r>
          <a:br>
            <a:rPr lang="en-US" sz="1300" baseline="0" dirty="0" smtClean="0"/>
          </a:br>
          <a:r>
            <a:rPr lang="en-US" sz="1300" baseline="0" dirty="0" smtClean="0"/>
            <a:t/>
          </a:r>
          <a:br>
            <a:rPr lang="en-US" sz="1300" baseline="0" dirty="0" smtClean="0"/>
          </a:br>
          <a:r>
            <a:rPr lang="en-US" sz="1300" b="1" baseline="0" dirty="0" smtClean="0">
              <a:solidFill>
                <a:srgbClr val="00B050"/>
              </a:solidFill>
              <a:latin typeface="Century" pitchFamily="18" charset="0"/>
            </a:rPr>
            <a:t>Intelligent Insights: From Raw Data to Actionable Decisions</a:t>
          </a:r>
          <a:br>
            <a:rPr lang="en-US" sz="1300" b="1" baseline="0" dirty="0" smtClean="0">
              <a:solidFill>
                <a:srgbClr val="00B050"/>
              </a:solidFill>
              <a:latin typeface="Century" pitchFamily="18" charset="0"/>
            </a:rPr>
          </a:br>
          <a:r>
            <a:rPr lang="en-US" sz="1300" b="1" baseline="0" dirty="0" smtClean="0">
              <a:solidFill>
                <a:srgbClr val="00B050"/>
              </a:solidFill>
              <a:latin typeface="Century" pitchFamily="18" charset="0"/>
            </a:rPr>
            <a:t/>
          </a:r>
          <a:br>
            <a:rPr lang="en-US" sz="1300" b="1" baseline="0" dirty="0" smtClean="0">
              <a:solidFill>
                <a:srgbClr val="00B050"/>
              </a:solidFill>
              <a:latin typeface="Century" pitchFamily="18" charset="0"/>
            </a:rPr>
          </a:br>
          <a:r>
            <a:rPr lang="en-US" sz="1300" b="1" baseline="0" dirty="0" smtClean="0">
              <a:solidFill>
                <a:srgbClr val="00B050"/>
              </a:solidFill>
              <a:latin typeface="Century" pitchFamily="18" charset="0"/>
            </a:rPr>
            <a:t>Key Points:</a:t>
          </a:r>
          <a:br>
            <a:rPr lang="en-US" sz="1300" b="1" baseline="0" dirty="0" smtClean="0">
              <a:solidFill>
                <a:srgbClr val="00B050"/>
              </a:solidFill>
              <a:latin typeface="Century" pitchFamily="18" charset="0"/>
            </a:rPr>
          </a:br>
          <a:r>
            <a:rPr lang="en-US" sz="1300" b="1" baseline="0" dirty="0" smtClean="0">
              <a:solidFill>
                <a:srgbClr val="00B050"/>
              </a:solidFill>
              <a:latin typeface="Century" pitchFamily="18" charset="0"/>
            </a:rPr>
            <a:t/>
          </a:r>
          <a:br>
            <a:rPr lang="en-US" sz="1300" b="1" baseline="0" dirty="0" smtClean="0">
              <a:solidFill>
                <a:srgbClr val="00B050"/>
              </a:solidFill>
              <a:latin typeface="Century" pitchFamily="18" charset="0"/>
            </a:rPr>
          </a:br>
          <a:r>
            <a:rPr lang="en-US" sz="1300" b="1" baseline="0" dirty="0" smtClean="0">
              <a:solidFill>
                <a:srgbClr val="00B050"/>
              </a:solidFill>
              <a:latin typeface="Century" pitchFamily="18" charset="0"/>
            </a:rPr>
            <a:t>We utilize comprehensive agricultural datasets, including: N, P, K, temperature, humidity, pH, and rainfall.</a:t>
          </a:r>
          <a:br>
            <a:rPr lang="en-US" sz="1300" b="1" baseline="0" dirty="0" smtClean="0">
              <a:solidFill>
                <a:srgbClr val="00B050"/>
              </a:solidFill>
              <a:latin typeface="Century" pitchFamily="18" charset="0"/>
            </a:rPr>
          </a:br>
          <a:r>
            <a:rPr lang="en-US" sz="1300" b="1" baseline="0" dirty="0" smtClean="0">
              <a:solidFill>
                <a:srgbClr val="00B050"/>
              </a:solidFill>
              <a:latin typeface="Century" pitchFamily="18" charset="0"/>
            </a:rPr>
            <a:t/>
          </a:r>
          <a:br>
            <a:rPr lang="en-US" sz="1300" b="1" baseline="0" dirty="0" smtClean="0">
              <a:solidFill>
                <a:srgbClr val="00B050"/>
              </a:solidFill>
              <a:latin typeface="Century" pitchFamily="18" charset="0"/>
            </a:rPr>
          </a:br>
          <a:r>
            <a:rPr lang="en-US" sz="1300" b="1" baseline="0" dirty="0" smtClean="0">
              <a:solidFill>
                <a:srgbClr val="00B050"/>
              </a:solidFill>
              <a:latin typeface="Century" pitchFamily="18" charset="0"/>
            </a:rPr>
            <a:t>Our innovative approach includes simulating crop failure by defining critical thresholds (e.g., rainfall &lt; 60, pH &lt; 5.5, humidity &lt; 45), creating a precise binary label for our prediction model.</a:t>
          </a:r>
          <a:br>
            <a:rPr lang="en-US" sz="1300" b="1" baseline="0" dirty="0" smtClean="0">
              <a:solidFill>
                <a:srgbClr val="00B050"/>
              </a:solidFill>
              <a:latin typeface="Century" pitchFamily="18" charset="0"/>
            </a:rPr>
          </a:br>
          <a:r>
            <a:rPr lang="en-US" sz="1300" b="1" baseline="0" dirty="0" smtClean="0">
              <a:solidFill>
                <a:srgbClr val="00B050"/>
              </a:solidFill>
              <a:latin typeface="Century" pitchFamily="18" charset="0"/>
            </a:rPr>
            <a:t/>
          </a:r>
          <a:br>
            <a:rPr lang="en-US" sz="1300" b="1" baseline="0" dirty="0" smtClean="0">
              <a:solidFill>
                <a:srgbClr val="00B050"/>
              </a:solidFill>
              <a:latin typeface="Century" pitchFamily="18" charset="0"/>
            </a:rPr>
          </a:br>
          <a:r>
            <a:rPr lang="en-US" sz="1300" b="1" baseline="0" dirty="0" smtClean="0">
              <a:solidFill>
                <a:srgbClr val="00B050"/>
              </a:solidFill>
              <a:latin typeface="Century" pitchFamily="18" charset="0"/>
            </a:rPr>
            <a:t>All features are standardized using </a:t>
          </a:r>
          <a:r>
            <a:rPr lang="en-US" sz="1300" b="1" baseline="0" dirty="0" err="1" smtClean="0">
              <a:solidFill>
                <a:srgbClr val="00B050"/>
              </a:solidFill>
              <a:latin typeface="Century" pitchFamily="18" charset="0"/>
            </a:rPr>
            <a:t>StandardScaler</a:t>
          </a:r>
          <a:r>
            <a:rPr lang="en-US" sz="1300" b="1" baseline="0" dirty="0" smtClean="0">
              <a:solidFill>
                <a:srgbClr val="00B050"/>
              </a:solidFill>
              <a:latin typeface="Century" pitchFamily="18" charset="0"/>
            </a:rPr>
            <a:t> to ensure optimal model performance and fair contribution of each variable.</a:t>
          </a:r>
          <a:br>
            <a:rPr lang="en-US" sz="1300" b="1" baseline="0" dirty="0" smtClean="0">
              <a:solidFill>
                <a:srgbClr val="00B050"/>
              </a:solidFill>
              <a:latin typeface="Century" pitchFamily="18" charset="0"/>
            </a:rPr>
          </a:br>
          <a:r>
            <a:rPr lang="en-US" sz="1300" b="1" baseline="0" dirty="0" smtClean="0">
              <a:solidFill>
                <a:srgbClr val="00B050"/>
              </a:solidFill>
              <a:latin typeface="Century" pitchFamily="18" charset="0"/>
            </a:rPr>
            <a:t/>
          </a:r>
          <a:br>
            <a:rPr lang="en-US" sz="1300" b="1" baseline="0" dirty="0" smtClean="0">
              <a:solidFill>
                <a:srgbClr val="00B050"/>
              </a:solidFill>
              <a:latin typeface="Century" pitchFamily="18" charset="0"/>
            </a:rPr>
          </a:br>
          <a:r>
            <a:rPr lang="en-US" sz="1300" b="1" baseline="0" dirty="0" smtClean="0">
              <a:solidFill>
                <a:srgbClr val="00B050"/>
              </a:solidFill>
              <a:latin typeface="Century" pitchFamily="18" charset="0"/>
            </a:rPr>
            <a:t>The data is meticulously split into training and testing sets to validate our model's effectiveness</a:t>
          </a:r>
          <a:r>
            <a:rPr lang="en-US" sz="1300" baseline="0" dirty="0" smtClean="0"/>
            <a:t>.</a:t>
          </a:r>
          <a:endParaRPr lang="en-ZA" sz="1300" dirty="0"/>
        </a:p>
      </dgm:t>
    </dgm:pt>
    <dgm:pt modelId="{5A597434-9C25-4F01-9D18-34911A19E28A}" type="parTrans" cxnId="{7816392B-5269-4750-9040-1E108B286F18}">
      <dgm:prSet/>
      <dgm:spPr/>
      <dgm:t>
        <a:bodyPr/>
        <a:lstStyle/>
        <a:p>
          <a:endParaRPr lang="en-ZA"/>
        </a:p>
      </dgm:t>
    </dgm:pt>
    <dgm:pt modelId="{B9D76EB6-3AA1-45C3-8300-49105816C188}" type="sibTrans" cxnId="{7816392B-5269-4750-9040-1E108B286F18}">
      <dgm:prSet/>
      <dgm:spPr/>
      <dgm:t>
        <a:bodyPr/>
        <a:lstStyle/>
        <a:p>
          <a:endParaRPr lang="en-ZA"/>
        </a:p>
      </dgm:t>
    </dgm:pt>
    <dgm:pt modelId="{7CBB6AA9-E409-4B1A-A3E1-C1EE32854459}" type="pres">
      <dgm:prSet presAssocID="{D0D4F0DF-368E-4903-8454-317812D0579A}" presName="compositeShape" presStyleCnt="0">
        <dgm:presLayoutVars>
          <dgm:dir/>
          <dgm:resizeHandles/>
        </dgm:presLayoutVars>
      </dgm:prSet>
      <dgm:spPr/>
    </dgm:pt>
    <dgm:pt modelId="{5BE44C8E-5900-4643-90CF-043F46A92752}" type="pres">
      <dgm:prSet presAssocID="{D0D4F0DF-368E-4903-8454-317812D0579A}" presName="pyramid" presStyleLbl="node1" presStyleIdx="0" presStyleCnt="1"/>
      <dgm:spPr/>
    </dgm:pt>
    <dgm:pt modelId="{3A176142-FAA6-403B-97CF-488AFABB20C5}" type="pres">
      <dgm:prSet presAssocID="{D0D4F0DF-368E-4903-8454-317812D0579A}" presName="theList" presStyleCnt="0"/>
      <dgm:spPr/>
    </dgm:pt>
    <dgm:pt modelId="{E745C987-3438-42E6-ABFD-74BBCDA41134}" type="pres">
      <dgm:prSet presAssocID="{38892FA0-E501-4EB5-8DDC-E4A742576362}" presName="aNode" presStyleLbl="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ZA"/>
        </a:p>
      </dgm:t>
    </dgm:pt>
    <dgm:pt modelId="{C47A108A-447C-4B27-A97E-38DA8FA3847A}" type="pres">
      <dgm:prSet presAssocID="{38892FA0-E501-4EB5-8DDC-E4A742576362}" presName="aSpace" presStyleCnt="0"/>
      <dgm:spPr/>
    </dgm:pt>
  </dgm:ptLst>
  <dgm:cxnLst>
    <dgm:cxn modelId="{0E4D1EED-2E54-45DB-9572-26751326462B}" type="presOf" srcId="{38892FA0-E501-4EB5-8DDC-E4A742576362}" destId="{E745C987-3438-42E6-ABFD-74BBCDA41134}" srcOrd="0" destOrd="0" presId="urn:microsoft.com/office/officeart/2005/8/layout/pyramid2"/>
    <dgm:cxn modelId="{7816392B-5269-4750-9040-1E108B286F18}" srcId="{D0D4F0DF-368E-4903-8454-317812D0579A}" destId="{38892FA0-E501-4EB5-8DDC-E4A742576362}" srcOrd="0" destOrd="0" parTransId="{5A597434-9C25-4F01-9D18-34911A19E28A}" sibTransId="{B9D76EB6-3AA1-45C3-8300-49105816C188}"/>
    <dgm:cxn modelId="{8ABFD56B-3B55-466D-AD77-7052A83D690E}" type="presOf" srcId="{D0D4F0DF-368E-4903-8454-317812D0579A}" destId="{7CBB6AA9-E409-4B1A-A3E1-C1EE32854459}" srcOrd="0" destOrd="0" presId="urn:microsoft.com/office/officeart/2005/8/layout/pyramid2"/>
    <dgm:cxn modelId="{B4F29D53-C97E-4B34-B8CF-7FB2F946DE98}" type="presParOf" srcId="{7CBB6AA9-E409-4B1A-A3E1-C1EE32854459}" destId="{5BE44C8E-5900-4643-90CF-043F46A92752}" srcOrd="0" destOrd="0" presId="urn:microsoft.com/office/officeart/2005/8/layout/pyramid2"/>
    <dgm:cxn modelId="{DF2F841A-DF55-4422-B7E8-51A3F43CC3D9}" type="presParOf" srcId="{7CBB6AA9-E409-4B1A-A3E1-C1EE32854459}" destId="{3A176142-FAA6-403B-97CF-488AFABB20C5}" srcOrd="1" destOrd="0" presId="urn:microsoft.com/office/officeart/2005/8/layout/pyramid2"/>
    <dgm:cxn modelId="{4ACBD4E1-6D86-45EA-AA19-39CF0C5E8088}" type="presParOf" srcId="{3A176142-FAA6-403B-97CF-488AFABB20C5}" destId="{E745C987-3438-42E6-ABFD-74BBCDA41134}" srcOrd="0" destOrd="0" presId="urn:microsoft.com/office/officeart/2005/8/layout/pyramid2"/>
    <dgm:cxn modelId="{639FCA6D-EC42-45BB-A60E-2C9AE0BC812C}" type="presParOf" srcId="{3A176142-FAA6-403B-97CF-488AFABB20C5}" destId="{C47A108A-447C-4B27-A97E-38DA8FA3847A}" srcOrd="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3C16E-0D65-455D-992A-A94996C7293C}">
      <dsp:nvSpPr>
        <dsp:cNvPr id="0" name=""/>
        <dsp:cNvSpPr/>
      </dsp:nvSpPr>
      <dsp:spPr>
        <a:xfrm>
          <a:off x="38107" y="64373"/>
          <a:ext cx="6349985" cy="632285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ZA" sz="1900" b="1" kern="1200" baseline="0" dirty="0" smtClean="0"/>
            <a:t>Our Solution: AI-Powered Crop </a:t>
          </a:r>
          <a:br>
            <a:rPr lang="en-ZA" sz="1900" b="1" kern="1200" baseline="0" dirty="0" smtClean="0"/>
          </a:br>
          <a:r>
            <a:rPr lang="en-ZA" sz="1900" b="1" kern="1200" baseline="0" dirty="0" smtClean="0"/>
            <a:t>Failure Prediction</a:t>
          </a:r>
          <a:br>
            <a:rPr lang="en-ZA" sz="1900" b="1" kern="1200" baseline="0" dirty="0" smtClean="0"/>
          </a:br>
          <a:r>
            <a:rPr lang="en-ZA" sz="1900" b="1" kern="1200" baseline="0" dirty="0" smtClean="0"/>
            <a:t/>
          </a:r>
          <a:br>
            <a:rPr lang="en-ZA" sz="1900" b="1" kern="1200" baseline="0" dirty="0" smtClean="0"/>
          </a:br>
          <a:r>
            <a:rPr lang="en-ZA" sz="1900" b="1" kern="1200" baseline="0" dirty="0" smtClean="0"/>
            <a:t>Proactive Protection: Our Predictive Analytics Platform</a:t>
          </a:r>
          <a:br>
            <a:rPr lang="en-ZA" sz="1900" b="1" kern="1200" baseline="0" dirty="0" smtClean="0"/>
          </a:br>
          <a:r>
            <a:rPr lang="en-ZA" sz="1900" b="1" kern="1200" baseline="0" dirty="0" smtClean="0"/>
            <a:t/>
          </a:r>
          <a:br>
            <a:rPr lang="en-ZA" sz="1900" b="1" kern="1200" baseline="0" dirty="0" smtClean="0"/>
          </a:br>
          <a:r>
            <a:rPr lang="en-ZA" sz="1900" b="1" kern="1200" baseline="0" dirty="0" smtClean="0"/>
            <a:t>Key Points:</a:t>
          </a:r>
          <a:br>
            <a:rPr lang="en-ZA" sz="1900" b="1" kern="1200" baseline="0" dirty="0" smtClean="0"/>
          </a:br>
          <a:r>
            <a:rPr lang="en-ZA" sz="1900" b="1" kern="1200" baseline="0" dirty="0" smtClean="0"/>
            <a:t/>
          </a:r>
          <a:br>
            <a:rPr lang="en-ZA" sz="1900" b="1" kern="1200" baseline="0" dirty="0" smtClean="0"/>
          </a:br>
          <a:r>
            <a:rPr lang="en-ZA" sz="1900" b="1" kern="1200" baseline="0" dirty="0" smtClean="0"/>
            <a:t>Leveraging machine learning to forecast crop failure risk </a:t>
          </a:r>
          <a:r>
            <a:rPr lang="en-ZA" sz="1900" b="1" i="1" kern="1200" baseline="0" dirty="0" smtClean="0"/>
            <a:t>before</a:t>
          </a:r>
          <a:r>
            <a:rPr lang="en-ZA" sz="1900" b="1" kern="1200" baseline="0" dirty="0" smtClean="0"/>
            <a:t> it occurs.</a:t>
          </a:r>
        </a:p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ZA" sz="1900" b="1" kern="1200" baseline="0" dirty="0" smtClean="0"/>
            <a:t/>
          </a:r>
          <a:br>
            <a:rPr lang="en-ZA" sz="1900" b="1" kern="1200" baseline="0" dirty="0" smtClean="0"/>
          </a:br>
          <a:r>
            <a:rPr lang="en-ZA" sz="1900" b="1" kern="1200" baseline="0" dirty="0" err="1" smtClean="0"/>
            <a:t>Analyzing</a:t>
          </a:r>
          <a:r>
            <a:rPr lang="en-ZA" sz="1900" b="1" kern="1200" baseline="0" dirty="0" smtClean="0"/>
            <a:t> crucial environmental factors: rainfall, pH, humidity, nitrogen (N), phosphorus (P), potassium (K), and temperature.</a:t>
          </a:r>
        </a:p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ZA" sz="1900" b="1" kern="1200" baseline="0" dirty="0" smtClean="0"/>
            <a:t/>
          </a:r>
          <a:br>
            <a:rPr lang="en-ZA" sz="1900" b="1" kern="1200" baseline="0" dirty="0" smtClean="0"/>
          </a:br>
          <a:r>
            <a:rPr lang="en-ZA" sz="1900" b="1" kern="1200" baseline="0" dirty="0" smtClean="0"/>
            <a:t>Enabling timely, data-driven interventions for farmers to mitigate risks.</a:t>
          </a:r>
        </a:p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ZA" sz="1900" b="1" kern="1200" baseline="0" dirty="0" smtClean="0"/>
            <a:t/>
          </a:r>
          <a:br>
            <a:rPr lang="en-ZA" sz="1900" b="1" kern="1200" baseline="0" dirty="0" smtClean="0"/>
          </a:br>
          <a:r>
            <a:rPr lang="en-ZA" sz="1900" b="1" kern="1200" baseline="0" dirty="0" smtClean="0"/>
            <a:t>Our Goal: Minimize losses, maximize yields, and contribute to global food security.</a:t>
          </a:r>
          <a:endParaRPr lang="en-ZA" sz="1900" kern="1200" dirty="0"/>
        </a:p>
      </dsp:txBody>
      <dsp:txXfrm>
        <a:off x="346763" y="373029"/>
        <a:ext cx="5732673" cy="5705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44C8E-5900-4643-90CF-043F46A92752}">
      <dsp:nvSpPr>
        <dsp:cNvPr id="0" name=""/>
        <dsp:cNvSpPr/>
      </dsp:nvSpPr>
      <dsp:spPr>
        <a:xfrm>
          <a:off x="0" y="0"/>
          <a:ext cx="5643216" cy="6858000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45C987-3438-42E6-ABFD-74BBCDA41134}">
      <dsp:nvSpPr>
        <dsp:cNvPr id="0" name=""/>
        <dsp:cNvSpPr/>
      </dsp:nvSpPr>
      <dsp:spPr>
        <a:xfrm>
          <a:off x="2821608" y="686469"/>
          <a:ext cx="3668090" cy="487560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baseline="0" dirty="0" smtClean="0"/>
            <a:t>:</a:t>
          </a:r>
          <a:r>
            <a:rPr lang="en-US" sz="1300" kern="1200" baseline="0" dirty="0" smtClean="0"/>
            <a:t/>
          </a:r>
          <a:br>
            <a:rPr lang="en-US" sz="1300" kern="1200" baseline="0" dirty="0" smtClean="0"/>
          </a:br>
          <a:r>
            <a:rPr lang="en-US" sz="1300" kern="1200" baseline="0" dirty="0" smtClean="0"/>
            <a:t/>
          </a:r>
          <a:br>
            <a:rPr lang="en-US" sz="1300" kern="1200" baseline="0" dirty="0" smtClean="0"/>
          </a:br>
          <a:r>
            <a:rPr lang="en-US" sz="1300" b="1" kern="1200" baseline="0" dirty="0" smtClean="0">
              <a:solidFill>
                <a:srgbClr val="00B050"/>
              </a:solidFill>
              <a:latin typeface="Century" pitchFamily="18" charset="0"/>
            </a:rPr>
            <a:t>Intelligent Insights: From Raw Data to Actionable Decisions</a:t>
          </a:r>
          <a:br>
            <a:rPr lang="en-US" sz="1300" b="1" kern="1200" baseline="0" dirty="0" smtClean="0">
              <a:solidFill>
                <a:srgbClr val="00B050"/>
              </a:solidFill>
              <a:latin typeface="Century" pitchFamily="18" charset="0"/>
            </a:rPr>
          </a:br>
          <a:r>
            <a:rPr lang="en-US" sz="1300" b="1" kern="1200" baseline="0" dirty="0" smtClean="0">
              <a:solidFill>
                <a:srgbClr val="00B050"/>
              </a:solidFill>
              <a:latin typeface="Century" pitchFamily="18" charset="0"/>
            </a:rPr>
            <a:t/>
          </a:r>
          <a:br>
            <a:rPr lang="en-US" sz="1300" b="1" kern="1200" baseline="0" dirty="0" smtClean="0">
              <a:solidFill>
                <a:srgbClr val="00B050"/>
              </a:solidFill>
              <a:latin typeface="Century" pitchFamily="18" charset="0"/>
            </a:rPr>
          </a:br>
          <a:r>
            <a:rPr lang="en-US" sz="1300" b="1" kern="1200" baseline="0" dirty="0" smtClean="0">
              <a:solidFill>
                <a:srgbClr val="00B050"/>
              </a:solidFill>
              <a:latin typeface="Century" pitchFamily="18" charset="0"/>
            </a:rPr>
            <a:t>Key Points:</a:t>
          </a:r>
          <a:br>
            <a:rPr lang="en-US" sz="1300" b="1" kern="1200" baseline="0" dirty="0" smtClean="0">
              <a:solidFill>
                <a:srgbClr val="00B050"/>
              </a:solidFill>
              <a:latin typeface="Century" pitchFamily="18" charset="0"/>
            </a:rPr>
          </a:br>
          <a:r>
            <a:rPr lang="en-US" sz="1300" b="1" kern="1200" baseline="0" dirty="0" smtClean="0">
              <a:solidFill>
                <a:srgbClr val="00B050"/>
              </a:solidFill>
              <a:latin typeface="Century" pitchFamily="18" charset="0"/>
            </a:rPr>
            <a:t/>
          </a:r>
          <a:br>
            <a:rPr lang="en-US" sz="1300" b="1" kern="1200" baseline="0" dirty="0" smtClean="0">
              <a:solidFill>
                <a:srgbClr val="00B050"/>
              </a:solidFill>
              <a:latin typeface="Century" pitchFamily="18" charset="0"/>
            </a:rPr>
          </a:br>
          <a:r>
            <a:rPr lang="en-US" sz="1300" b="1" kern="1200" baseline="0" dirty="0" smtClean="0">
              <a:solidFill>
                <a:srgbClr val="00B050"/>
              </a:solidFill>
              <a:latin typeface="Century" pitchFamily="18" charset="0"/>
            </a:rPr>
            <a:t>We utilize comprehensive agricultural datasets, including: N, P, K, temperature, humidity, pH, and rainfall.</a:t>
          </a:r>
          <a:br>
            <a:rPr lang="en-US" sz="1300" b="1" kern="1200" baseline="0" dirty="0" smtClean="0">
              <a:solidFill>
                <a:srgbClr val="00B050"/>
              </a:solidFill>
              <a:latin typeface="Century" pitchFamily="18" charset="0"/>
            </a:rPr>
          </a:br>
          <a:r>
            <a:rPr lang="en-US" sz="1300" b="1" kern="1200" baseline="0" dirty="0" smtClean="0">
              <a:solidFill>
                <a:srgbClr val="00B050"/>
              </a:solidFill>
              <a:latin typeface="Century" pitchFamily="18" charset="0"/>
            </a:rPr>
            <a:t/>
          </a:r>
          <a:br>
            <a:rPr lang="en-US" sz="1300" b="1" kern="1200" baseline="0" dirty="0" smtClean="0">
              <a:solidFill>
                <a:srgbClr val="00B050"/>
              </a:solidFill>
              <a:latin typeface="Century" pitchFamily="18" charset="0"/>
            </a:rPr>
          </a:br>
          <a:r>
            <a:rPr lang="en-US" sz="1300" b="1" kern="1200" baseline="0" dirty="0" smtClean="0">
              <a:solidFill>
                <a:srgbClr val="00B050"/>
              </a:solidFill>
              <a:latin typeface="Century" pitchFamily="18" charset="0"/>
            </a:rPr>
            <a:t>Our innovative approach includes simulating crop failure by defining critical thresholds (e.g., rainfall &lt; 60, pH &lt; 5.5, humidity &lt; 45), creating a precise binary label for our prediction model.</a:t>
          </a:r>
          <a:br>
            <a:rPr lang="en-US" sz="1300" b="1" kern="1200" baseline="0" dirty="0" smtClean="0">
              <a:solidFill>
                <a:srgbClr val="00B050"/>
              </a:solidFill>
              <a:latin typeface="Century" pitchFamily="18" charset="0"/>
            </a:rPr>
          </a:br>
          <a:r>
            <a:rPr lang="en-US" sz="1300" b="1" kern="1200" baseline="0" dirty="0" smtClean="0">
              <a:solidFill>
                <a:srgbClr val="00B050"/>
              </a:solidFill>
              <a:latin typeface="Century" pitchFamily="18" charset="0"/>
            </a:rPr>
            <a:t/>
          </a:r>
          <a:br>
            <a:rPr lang="en-US" sz="1300" b="1" kern="1200" baseline="0" dirty="0" smtClean="0">
              <a:solidFill>
                <a:srgbClr val="00B050"/>
              </a:solidFill>
              <a:latin typeface="Century" pitchFamily="18" charset="0"/>
            </a:rPr>
          </a:br>
          <a:r>
            <a:rPr lang="en-US" sz="1300" b="1" kern="1200" baseline="0" dirty="0" smtClean="0">
              <a:solidFill>
                <a:srgbClr val="00B050"/>
              </a:solidFill>
              <a:latin typeface="Century" pitchFamily="18" charset="0"/>
            </a:rPr>
            <a:t>All features are standardized using </a:t>
          </a:r>
          <a:r>
            <a:rPr lang="en-US" sz="1300" b="1" kern="1200" baseline="0" dirty="0" err="1" smtClean="0">
              <a:solidFill>
                <a:srgbClr val="00B050"/>
              </a:solidFill>
              <a:latin typeface="Century" pitchFamily="18" charset="0"/>
            </a:rPr>
            <a:t>StandardScaler</a:t>
          </a:r>
          <a:r>
            <a:rPr lang="en-US" sz="1300" b="1" kern="1200" baseline="0" dirty="0" smtClean="0">
              <a:solidFill>
                <a:srgbClr val="00B050"/>
              </a:solidFill>
              <a:latin typeface="Century" pitchFamily="18" charset="0"/>
            </a:rPr>
            <a:t> to ensure optimal model performance and fair contribution of each variable.</a:t>
          </a:r>
          <a:br>
            <a:rPr lang="en-US" sz="1300" b="1" kern="1200" baseline="0" dirty="0" smtClean="0">
              <a:solidFill>
                <a:srgbClr val="00B050"/>
              </a:solidFill>
              <a:latin typeface="Century" pitchFamily="18" charset="0"/>
            </a:rPr>
          </a:br>
          <a:r>
            <a:rPr lang="en-US" sz="1300" b="1" kern="1200" baseline="0" dirty="0" smtClean="0">
              <a:solidFill>
                <a:srgbClr val="00B050"/>
              </a:solidFill>
              <a:latin typeface="Century" pitchFamily="18" charset="0"/>
            </a:rPr>
            <a:t/>
          </a:r>
          <a:br>
            <a:rPr lang="en-US" sz="1300" b="1" kern="1200" baseline="0" dirty="0" smtClean="0">
              <a:solidFill>
                <a:srgbClr val="00B050"/>
              </a:solidFill>
              <a:latin typeface="Century" pitchFamily="18" charset="0"/>
            </a:rPr>
          </a:br>
          <a:r>
            <a:rPr lang="en-US" sz="1300" b="1" kern="1200" baseline="0" dirty="0" smtClean="0">
              <a:solidFill>
                <a:srgbClr val="00B050"/>
              </a:solidFill>
              <a:latin typeface="Century" pitchFamily="18" charset="0"/>
            </a:rPr>
            <a:t>The data is meticulously split into training and testing sets to validate our model's effectiveness</a:t>
          </a:r>
          <a:r>
            <a:rPr lang="en-US" sz="1300" kern="1200" baseline="0" dirty="0" smtClean="0"/>
            <a:t>.</a:t>
          </a:r>
          <a:endParaRPr lang="en-ZA" sz="1300" kern="1200" dirty="0"/>
        </a:p>
      </dsp:txBody>
      <dsp:txXfrm>
        <a:off x="3000669" y="865530"/>
        <a:ext cx="3309968" cy="4517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6/21/2025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6/21/2025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xmlns="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lIns="914400" tIns="91440" rIns="914400" anchor="ctr"/>
          <a:lstStyle>
            <a:lvl1pPr algn="ctr">
              <a:defRPr sz="5400" b="1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E5E8994-67B0-7A02-C300-3232691564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532671" y="0"/>
            <a:ext cx="7659329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3791" y="787869"/>
            <a:ext cx="2743200" cy="2142144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EA6B5C4-24E3-C021-071B-DFF6C6CC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449" y="3429000"/>
            <a:ext cx="2920796" cy="29273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4572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600" spc="100" baseline="0"/>
            </a:lvl2pPr>
            <a:lvl3pPr marL="9144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400" spc="100" baseline="0"/>
            </a:lvl3pPr>
            <a:lvl4pPr marL="13716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 spc="100" baseline="0"/>
            </a:lvl4pPr>
            <a:lvl5pPr marL="18288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220928" y="787869"/>
            <a:ext cx="6292646" cy="5432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0559" y="1"/>
            <a:ext cx="4952999" cy="2182482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731520" rIns="73152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xmlns="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42932" y="0"/>
            <a:ext cx="7249067" cy="21824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2924355"/>
            <a:ext cx="3769525" cy="330064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6E5C19A-AE6A-FEDE-6B3C-9B1701F4C50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3262" y="2932801"/>
            <a:ext cx="6411912" cy="3300851"/>
          </a:xfrm>
          <a:prstGeom prst="rect">
            <a:avLst/>
          </a:prstGeom>
        </p:spPr>
        <p:txBody>
          <a:bodyPr/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1pPr>
            <a:lvl2pPr marL="9144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2pPr>
            <a:lvl3pPr marL="13716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3pPr>
            <a:lvl4pPr marL="18288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4pPr>
            <a:lvl5pPr marL="22860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96722F2-1968-8B82-9382-187D808D9C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1541"/>
            <a:ext cx="10515600" cy="1215894"/>
          </a:xfrm>
          <a:prstGeom prst="rect">
            <a:avLst/>
          </a:prstGeom>
        </p:spPr>
        <p:txBody>
          <a:bodyPr anchor="b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xmlns="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59468" y="2674190"/>
            <a:ext cx="10494331" cy="3605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061" y="1541398"/>
            <a:ext cx="4442603" cy="21248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0061" y="3984426"/>
            <a:ext cx="4442603" cy="242499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xmlns="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71736" y="0"/>
            <a:ext cx="5420263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7799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xmlns="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772276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4747" y="2365057"/>
            <a:ext cx="4377400" cy="2160644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B3EFFF7-FFC6-16DF-B4AB-DD5A1A1DA9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27896" y="0"/>
            <a:ext cx="3344379" cy="6858000"/>
          </a:xfrm>
          <a:custGeom>
            <a:avLst/>
            <a:gdLst>
              <a:gd name="connsiteX0" fmla="*/ 0 w 3344379"/>
              <a:gd name="connsiteY0" fmla="*/ 0 h 6858000"/>
              <a:gd name="connsiteX1" fmla="*/ 3344379 w 3344379"/>
              <a:gd name="connsiteY1" fmla="*/ 0 h 6858000"/>
              <a:gd name="connsiteX2" fmla="*/ 3344379 w 3344379"/>
              <a:gd name="connsiteY2" fmla="*/ 6858000 h 6858000"/>
              <a:gd name="connsiteX3" fmla="*/ 0 w 334437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4379" h="6858000">
                <a:moveTo>
                  <a:pt x="0" y="0"/>
                </a:moveTo>
                <a:lnTo>
                  <a:pt x="3344379" y="0"/>
                </a:lnTo>
                <a:lnTo>
                  <a:pt x="33443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Blank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DE6E802E-B214-0AE3-69C8-CBCA885C7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35900" y="2071688"/>
            <a:ext cx="3773488" cy="273208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4572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2pPr>
            <a:lvl3pPr marL="9144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3pPr>
            <a:lvl4pPr marL="13716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4pPr>
            <a:lvl5pPr marL="18288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xmlns="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lIns="914400" tIns="182880" rIns="914400" anchor="ctr"/>
          <a:lstStyle>
            <a:lvl1pPr algn="ctr">
              <a:defRPr sz="5400" b="1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37129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CC6C658-B6F5-98D2-4D95-EA3030D6F0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20322" y="-7084"/>
            <a:ext cx="12212321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065" y="2372810"/>
            <a:ext cx="4352081" cy="2129742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89480" y="0"/>
            <a:ext cx="539496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xmlns="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C3FAF69-7EBE-817B-DCEA-4A1595820E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1" y="-7515"/>
            <a:ext cx="4661648" cy="6871651"/>
          </a:xfrm>
          <a:prstGeom prst="rect">
            <a:avLst/>
          </a:prstGeom>
          <a:solidFill>
            <a:srgbClr val="476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608" y="804862"/>
            <a:ext cx="3401992" cy="5121375"/>
          </a:xfrm>
          <a:prstGeom prst="rect">
            <a:avLst/>
          </a:prstGeom>
          <a:ln w="28575">
            <a:noFill/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F4F9403-8AE5-DF79-EFCF-E99EABB8341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79338" y="804863"/>
            <a:ext cx="5716587" cy="5248276"/>
          </a:xfrm>
          <a:prstGeom prst="rect">
            <a:avLst/>
          </a:prstGeom>
        </p:spPr>
        <p:txBody>
          <a:bodyPr anchor="ctr"/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marL="73152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 marL="109728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 marL="146304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 marL="1828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xmlns="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xmlns="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xmlns="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7727" y="2060294"/>
            <a:ext cx="4359795" cy="2141316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9009"/>
            <a:ext cx="5521124" cy="68785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70878" y="4550199"/>
            <a:ext cx="4359795" cy="179016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1" cap="all" spc="100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xmlns="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12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706056"/>
            <a:ext cx="6323957" cy="1088020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BC3273F-AE8F-21E6-A06E-52686D6549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5563" y="2291786"/>
            <a:ext cx="3017837" cy="3967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2pPr>
            <a:lvl3pPr marL="685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3pPr>
            <a:lvl4pPr marL="11430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4pPr>
            <a:lvl5pPr marL="16002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xmlns="" id="{A011C768-FB8E-F917-0CF9-C9B7DA4CAA6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473281" y="2294680"/>
            <a:ext cx="3136127" cy="3967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2pPr>
            <a:lvl3pPr marL="685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3pPr>
            <a:lvl4pPr marL="11430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4pPr>
            <a:lvl5pPr marL="16002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xmlns="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xmlns="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xmlns="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FD970D0-182D-96E3-04B5-5D634F9C4F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6143"/>
            <a:ext cx="10515600" cy="1229033"/>
          </a:xfrm>
          <a:prstGeom prst="rect">
            <a:avLst/>
          </a:prstGeom>
        </p:spPr>
        <p:txBody>
          <a:bodyPr anchor="b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9E453354-6167-7227-F443-F984688CC4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49775" y="2858625"/>
            <a:ext cx="3941763" cy="3338513"/>
          </a:xfrm>
          <a:prstGeom prst="rect">
            <a:avLst/>
          </a:prstGeom>
        </p:spPr>
        <p:txBody>
          <a:bodyPr/>
          <a:lstStyle>
            <a:lvl1pPr marL="347472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spc="100" baseline="0"/>
            </a:lvl1pPr>
            <a:lvl2pPr marL="6858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600" spc="100" baseline="0"/>
            </a:lvl2pPr>
            <a:lvl3pPr marL="11430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  <a:defRPr sz="1400" spc="100" baseline="0"/>
            </a:lvl3pPr>
            <a:lvl4pPr marL="16002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  <a:defRPr sz="1200" spc="100" baseline="0"/>
            </a:lvl4pPr>
            <a:lvl5pPr marL="20574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romanLcPeriod"/>
              <a:defRPr sz="12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xmlns="" id="{DDA14B5C-C6A4-65FB-34DD-E1C0FF465FF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342681" y="2858625"/>
            <a:ext cx="6011119" cy="33385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None/>
              <a:defRPr sz="1800" spc="100" baseline="0"/>
            </a:lvl1pPr>
            <a:lvl2pPr marL="28575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2pPr>
            <a:lvl3pPr marL="6858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3pPr>
            <a:lvl4pPr marL="11430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4pPr>
            <a:lvl5pPr marL="16002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xmlns="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xmlns="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xmlns="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766915"/>
            <a:ext cx="2782529" cy="21630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xmlns="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64796" y="960385"/>
            <a:ext cx="6341212" cy="196962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716594"/>
            <a:ext cx="12192000" cy="31414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73" r:id="rId3"/>
    <p:sldLayoutId id="2147483669" r:id="rId4"/>
    <p:sldLayoutId id="2147483651" r:id="rId5"/>
    <p:sldLayoutId id="2147483671" r:id="rId6"/>
    <p:sldLayoutId id="2147483652" r:id="rId7"/>
    <p:sldLayoutId id="2147483653" r:id="rId8"/>
    <p:sldLayoutId id="2147483650" r:id="rId9"/>
    <p:sldLayoutId id="2147483664" r:id="rId10"/>
    <p:sldLayoutId id="2147483659" r:id="rId11"/>
    <p:sldLayoutId id="2147483662" r:id="rId12"/>
    <p:sldLayoutId id="214748367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-up of a green field">
            <a:extLst>
              <a:ext uri="{FF2B5EF4-FFF2-40B4-BE49-F238E27FC236}">
                <a16:creationId xmlns:a16="http://schemas.microsoft.com/office/drawing/2014/main" xmlns="" id="{FE4A4B5C-D71A-0CFA-A601-EB93F13F5A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xmlns="" id="{C0147929-8D39-DAA9-C3C5-4829D9C3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909" y="2335192"/>
            <a:ext cx="9792182" cy="2187616"/>
          </a:xfrm>
          <a:noFill/>
        </p:spPr>
        <p:txBody>
          <a:bodyPr/>
          <a:lstStyle/>
          <a:p>
            <a:pPr algn="l"/>
            <a:r>
              <a:rPr lang="en-US" sz="2800" spc="30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itchFamily="82" charset="0"/>
              </a:rPr>
              <a:t>Revolutionizing Agriculture:</a:t>
            </a:r>
            <a:br>
              <a:rPr lang="en-US" sz="2800" spc="30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itchFamily="82" charset="0"/>
              </a:rPr>
            </a:br>
            <a:r>
              <a:rPr lang="en-US" sz="2800" spc="30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itchFamily="82" charset="0"/>
              </a:rPr>
              <a:t> Predictive </a:t>
            </a:r>
            <a:r>
              <a:rPr lang="en-US" sz="2800" spc="3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itchFamily="82" charset="0"/>
              </a:rPr>
              <a:t>Analytics for Crop Resilience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Castellar" pitchFamily="18" charset="0"/>
              </a:rPr>
              <a:t>Empowering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astellar" pitchFamily="18" charset="0"/>
              </a:rPr>
              <a:t>Farmers to Prevent Crop Failure and Boost Yields</a:t>
            </a:r>
          </a:p>
        </p:txBody>
      </p:sp>
    </p:spTree>
    <p:extLst>
      <p:ext uri="{BB962C8B-B14F-4D97-AF65-F5344CB8AC3E}">
        <p14:creationId xmlns:p14="http://schemas.microsoft.com/office/powerpoint/2010/main" val="1760268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49D9BA1-EC7F-6880-70CD-B2D683881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0" y="292100"/>
            <a:ext cx="7620000" cy="1206500"/>
          </a:xfrm>
        </p:spPr>
        <p:txBody>
          <a:bodyPr/>
          <a:lstStyle/>
          <a:p>
            <a:r>
              <a:rPr lang="en-US" dirty="0"/>
              <a:t> Our Vision: Scaling Impact</a:t>
            </a:r>
          </a:p>
          <a:p>
            <a:r>
              <a:rPr lang="en-US" dirty="0"/>
              <a:t>Headline: Cultivating a Resilient Agricultural Ecosystem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A31D9AC-E93A-BE3D-2EB5-36EE9ED4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62500" y="1498600"/>
            <a:ext cx="7137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Points:</a:t>
            </a:r>
          </a:p>
          <a:p>
            <a:endParaRPr lang="en-US" dirty="0"/>
          </a:p>
          <a:p>
            <a:r>
              <a:rPr lang="en-US" dirty="0"/>
              <a:t>Expand Data Sources: Integrate real-time weather APIs, satellite imagery, and advanced soil sensor data for even more granular predictions.</a:t>
            </a:r>
          </a:p>
          <a:p>
            <a:endParaRPr lang="en-US" dirty="0"/>
          </a:p>
          <a:p>
            <a:r>
              <a:rPr lang="en-US" dirty="0"/>
              <a:t>Develop User-Friendly Platform: Create an intuitive web and mobile application for seamless monitoring, alerts, and actionable recommendations.</a:t>
            </a:r>
          </a:p>
          <a:p>
            <a:endParaRPr lang="en-US" dirty="0"/>
          </a:p>
          <a:p>
            <a:r>
              <a:rPr lang="en-US" dirty="0"/>
              <a:t>Strategic Partnerships: Collaborate with agricultural organizations, government bodies, and technology providers to scale adoption.</a:t>
            </a:r>
          </a:p>
          <a:p>
            <a:endParaRPr lang="en-US" dirty="0"/>
          </a:p>
          <a:p>
            <a:r>
              <a:rPr lang="en-US" dirty="0"/>
              <a:t>Global Expansion: Roll out our solution to support farming communities across diverse climates and agricultural landscapes worldwide.</a:t>
            </a:r>
            <a:endParaRPr lang="en-Z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45" y="0"/>
            <a:ext cx="4580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91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2641600"/>
            <a:ext cx="4838700" cy="4216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ED682336-2973-D5FA-2FBF-7B9AA0E56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59" y="1"/>
            <a:ext cx="4952999" cy="2182482"/>
          </a:xfrm>
        </p:spPr>
        <p:txBody>
          <a:bodyPr/>
          <a:lstStyle/>
          <a:p>
            <a:r>
              <a:rPr lang="en-US" dirty="0"/>
              <a:t> Call to </a:t>
            </a:r>
            <a:r>
              <a:rPr lang="en-US" dirty="0" smtClean="0"/>
              <a:t>Action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Join </a:t>
            </a:r>
            <a:r>
              <a:rPr lang="en-US" dirty="0"/>
              <a:t>Us in Cultivating a Smarter Future</a:t>
            </a:r>
            <a:endParaRPr lang="en-US" dirty="0"/>
          </a:p>
        </p:txBody>
      </p:sp>
      <p:pic>
        <p:nvPicPr>
          <p:cNvPr id="60" name="Picture Placeholder 59" descr="A picture containing grass sprouting">
            <a:extLst>
              <a:ext uri="{FF2B5EF4-FFF2-40B4-BE49-F238E27FC236}">
                <a16:creationId xmlns:a16="http://schemas.microsoft.com/office/drawing/2014/main" xmlns="" id="{203BE455-3949-41E3-AD2E-8F6C87C383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" b="179"/>
          <a:stretch/>
        </p:blipFill>
        <p:spPr>
          <a:xfrm>
            <a:off x="4942932" y="0"/>
            <a:ext cx="7249067" cy="218248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944C2A3-12E7-A6E7-1D8A-9A1EC6331F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5600" y="2924355"/>
            <a:ext cx="4233653" cy="3793945"/>
          </a:xfrm>
        </p:spPr>
        <p:txBody>
          <a:bodyPr/>
          <a:lstStyle/>
          <a:p>
            <a:r>
              <a:rPr lang="en-US" sz="1400" dirty="0"/>
              <a:t>Contact Information:</a:t>
            </a:r>
          </a:p>
          <a:p>
            <a:endParaRPr lang="en-US" sz="1400" dirty="0"/>
          </a:p>
          <a:p>
            <a:r>
              <a:rPr lang="en-US" sz="1600" b="1" dirty="0" smtClean="0">
                <a:solidFill>
                  <a:srgbClr val="00B050"/>
                </a:solidFill>
              </a:rPr>
              <a:t>[GROUP 90 AI_SE]</a:t>
            </a:r>
            <a:endParaRPr lang="en-US" sz="1600" b="1" dirty="0">
              <a:solidFill>
                <a:srgbClr val="00B05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b="1" dirty="0" err="1" smtClean="0">
                <a:solidFill>
                  <a:srgbClr val="00B050"/>
                </a:solidFill>
              </a:rPr>
              <a:t>KlaasMatlou</a:t>
            </a:r>
            <a:r>
              <a:rPr lang="en-US" sz="1600" b="1" dirty="0" smtClean="0">
                <a:solidFill>
                  <a:srgbClr val="00B050"/>
                </a:solidFill>
              </a:rPr>
              <a:t>[tshupianematlou@gmail.com]+27720724950</a:t>
            </a:r>
            <a:endParaRPr lang="en-US" sz="1600" b="1" dirty="0">
              <a:solidFill>
                <a:srgbClr val="00B05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b="1" dirty="0" err="1" smtClean="0">
                <a:solidFill>
                  <a:srgbClr val="00B050"/>
                </a:solidFill>
              </a:rPr>
              <a:t>AlbertSipoi</a:t>
            </a:r>
            <a:r>
              <a:rPr lang="en-US" sz="1600" b="1" dirty="0" smtClean="0">
                <a:solidFill>
                  <a:srgbClr val="00B050"/>
                </a:solidFill>
              </a:rPr>
              <a:t>[</a:t>
            </a:r>
            <a:r>
              <a:rPr lang="en-ZA" sz="1600" b="1" dirty="0" smtClean="0">
                <a:solidFill>
                  <a:srgbClr val="00B050"/>
                </a:solidFill>
              </a:rPr>
              <a:t>albsipoi1564@gmail.com</a:t>
            </a:r>
            <a:r>
              <a:rPr lang="en-US" sz="1600" b="1" dirty="0" smtClean="0">
                <a:solidFill>
                  <a:srgbClr val="00B050"/>
                </a:solidFill>
              </a:rPr>
              <a:t>]+254706653253</a:t>
            </a:r>
            <a:endParaRPr lang="en-US" sz="1600" b="1" dirty="0">
              <a:solidFill>
                <a:srgbClr val="00B05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b="1" dirty="0" err="1" smtClean="0">
                <a:solidFill>
                  <a:srgbClr val="00B050"/>
                </a:solidFill>
              </a:rPr>
              <a:t>TonnyOwong</a:t>
            </a:r>
            <a:r>
              <a:rPr lang="en-US" sz="1600" b="1" dirty="0" smtClean="0">
                <a:solidFill>
                  <a:srgbClr val="00B050"/>
                </a:solidFill>
              </a:rPr>
              <a:t>[TonnyOwonga@gmail.com]+254799374150</a:t>
            </a:r>
            <a:endParaRPr lang="en-US" sz="1600" b="1" dirty="0">
              <a:solidFill>
                <a:srgbClr val="00B05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b="1" dirty="0" err="1" smtClean="0">
                <a:solidFill>
                  <a:srgbClr val="00B050"/>
                </a:solidFill>
              </a:rPr>
              <a:t>Ikechukwu</a:t>
            </a:r>
            <a:r>
              <a:rPr lang="en-US" sz="1600" b="1" dirty="0" smtClean="0">
                <a:solidFill>
                  <a:srgbClr val="00B050"/>
                </a:solidFill>
              </a:rPr>
              <a:t>[ikechukwulivingspring22@gmail.com]+2347047504914</a:t>
            </a:r>
            <a:endParaRPr lang="en-US" sz="1600" b="1" dirty="0">
              <a:solidFill>
                <a:srgbClr val="00B050"/>
              </a:solidFill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xmlns="" id="{622C2C2A-DE50-E0B7-C018-3DCB867E36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3262" y="2932801"/>
            <a:ext cx="6411912" cy="3300851"/>
          </a:xfrm>
        </p:spPr>
        <p:txBody>
          <a:bodyPr/>
          <a:lstStyle/>
          <a:p>
            <a:r>
              <a:rPr lang="en-US" dirty="0"/>
              <a:t>We are actively seeking [Investment / Strategic Partnerships / Pilot Program Participants].</a:t>
            </a:r>
          </a:p>
          <a:p>
            <a:endParaRPr lang="en-US" dirty="0"/>
          </a:p>
          <a:p>
            <a:r>
              <a:rPr lang="en-US" dirty="0"/>
              <a:t>Help us empower farmers and build a more resilient global food system.</a:t>
            </a:r>
          </a:p>
          <a:p>
            <a:endParaRPr lang="en-US" dirty="0"/>
          </a:p>
          <a:p>
            <a:r>
              <a:rPr lang="en-US" dirty="0"/>
              <a:t>Contact us for a live demonstration and an in-depth discussion on how we can grow together.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8B4D8E8-D0EF-11C8-495B-3876957CD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51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DACBCD3B-EAB4-87E8-85AB-C9DDB7162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861" y="995298"/>
            <a:ext cx="4851639" cy="2446402"/>
          </a:xfrm>
        </p:spPr>
        <p:txBody>
          <a:bodyPr/>
          <a:lstStyle/>
          <a:p>
            <a:r>
              <a:rPr lang="en-US" dirty="0"/>
              <a:t>Thank You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15" name="Picture Placeholder 14" descr="A close up of a leaf">
            <a:extLst>
              <a:ext uri="{FF2B5EF4-FFF2-40B4-BE49-F238E27FC236}">
                <a16:creationId xmlns:a16="http://schemas.microsoft.com/office/drawing/2014/main" xmlns="" id="{C59CFD32-0A41-78F6-63F2-D8BBA2F23D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5" r="55"/>
          <a:stretch/>
        </p:blipFill>
        <p:spPr>
          <a:xfrm>
            <a:off x="5664200" y="0"/>
            <a:ext cx="6527799" cy="6858000"/>
          </a:xfrm>
        </p:spPr>
      </p:pic>
    </p:spTree>
    <p:extLst>
      <p:ext uri="{BB962C8B-B14F-4D97-AF65-F5344CB8AC3E}">
        <p14:creationId xmlns:p14="http://schemas.microsoft.com/office/powerpoint/2010/main" val="301015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r="625"/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9D3AADE-5119-8CE2-0DD5-2BD7E34032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7650" y="469900"/>
            <a:ext cx="10928350" cy="6007099"/>
          </a:xfrm>
        </p:spPr>
        <p:txBody>
          <a:bodyPr/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The Problem: </a:t>
            </a:r>
            <a:r>
              <a:rPr lang="en-US" sz="3200" b="1" dirty="0" smtClean="0">
                <a:solidFill>
                  <a:schemeClr val="bg1"/>
                </a:solidFill>
              </a:rPr>
              <a:t>The High Cost of Crop Failure</a:t>
            </a:r>
          </a:p>
          <a:p>
            <a:r>
              <a:rPr lang="en-US" sz="2000" b="1" dirty="0" smtClean="0">
                <a:solidFill>
                  <a:srgbClr val="C00000"/>
                </a:solidFill>
              </a:rPr>
              <a:t>The Silent Threat: </a:t>
            </a:r>
            <a:r>
              <a:rPr lang="en-US" sz="2400" b="1" dirty="0" smtClean="0">
                <a:solidFill>
                  <a:schemeClr val="bg1"/>
                </a:solidFill>
              </a:rPr>
              <a:t>Crop Failure's Devastating Impact</a:t>
            </a:r>
          </a:p>
          <a:p>
            <a:endParaRPr lang="en-US" sz="2000" b="1" dirty="0" smtClean="0"/>
          </a:p>
          <a:p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Key Points:</a:t>
            </a:r>
            <a:endParaRPr lang="en-US" dirty="0" smtClean="0">
              <a:solidFill>
                <a:schemeClr val="bg1"/>
              </a:solidFill>
              <a:latin typeface="Arial Black" pitchFamily="34" charset="0"/>
            </a:endParaRP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Billions in economic losses annually due to unpredictable crop failures.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Significant contributor to food insecurity and supply chain disruptions.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Farmer livelihoods are jeopardized by unforeseen environmental stressors.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Current methods for identifying and mitigating issues are often reactive, leading to irreparable damage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DA9558D5-EB6D-C2EA-C5E2-790769448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29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766831024"/>
              </p:ext>
            </p:extLst>
          </p:nvPr>
        </p:nvGraphicFramePr>
        <p:xfrm>
          <a:off x="5765800" y="254000"/>
          <a:ext cx="6426200" cy="645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0" y="-2"/>
            <a:ext cx="5715000" cy="6858000"/>
          </a:xfrm>
        </p:spPr>
      </p:pic>
    </p:spTree>
    <p:extLst>
      <p:ext uri="{BB962C8B-B14F-4D97-AF65-F5344CB8AC3E}">
        <p14:creationId xmlns:p14="http://schemas.microsoft.com/office/powerpoint/2010/main" val="171007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672200263"/>
              </p:ext>
            </p:extLst>
          </p:nvPr>
        </p:nvGraphicFramePr>
        <p:xfrm>
          <a:off x="0" y="0"/>
          <a:ext cx="648969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51885A6-2008-15E5-517B-3CBBFE99B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1" r="10671"/>
          <a:stretch>
            <a:fillRect/>
          </a:stretch>
        </p:blipFill>
        <p:spPr>
          <a:xfrm>
            <a:off x="6459160" y="-12700"/>
            <a:ext cx="5732840" cy="6858000"/>
          </a:xfrm>
        </p:spPr>
      </p:pic>
      <p:sp>
        <p:nvSpPr>
          <p:cNvPr id="8" name="TextBox 7"/>
          <p:cNvSpPr txBox="1"/>
          <p:nvPr/>
        </p:nvSpPr>
        <p:spPr>
          <a:xfrm>
            <a:off x="3086100" y="2413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solidFill>
                  <a:srgbClr val="00B050"/>
                </a:solidFill>
              </a:rPr>
              <a:t>How It Works: The Data &amp; The Model Foundation</a:t>
            </a:r>
            <a:endParaRPr lang="en-ZA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226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xmlns="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03200"/>
            <a:ext cx="4114800" cy="6261100"/>
          </a:xfrm>
          <a:ln>
            <a:noFill/>
          </a:ln>
        </p:spPr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The Challenge &amp; Our Breakthrough: </a:t>
            </a: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/>
            </a:r>
            <a:b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</a:br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/>
            </a:r>
            <a:b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</a:b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Overcoming </a:t>
            </a:r>
            <a:r>
              <a:rPr lang="en-US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Overfitting</a:t>
            </a:r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 of the model</a:t>
            </a:r>
            <a:b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490171-2859-5322-0F76-C05597544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65687" y="1155700"/>
            <a:ext cx="71151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Key Points: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Initial Approach: We began with a Random Forest Classifier, a powerful ensemble method known for its high accuracy.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The Discovery: While Random Forest showed very strong performance on the training data, rigorous evaluation revealed signs of </a:t>
            </a:r>
            <a:r>
              <a:rPr lang="en-US" dirty="0" err="1"/>
              <a:t>overfitting</a:t>
            </a:r>
            <a:r>
              <a:rPr lang="en-US" dirty="0"/>
              <a:t>. This meant the model was memorizing the training data too well, potentially leading to unreliable predictions on new, unseen farm conditions.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Our Strategic Pivot: To ensure robust, real-world applicability, we made a crucial decision to transition to Logistic </a:t>
            </a:r>
            <a:r>
              <a:rPr lang="en-US" dirty="0" smtClean="0"/>
              <a:t>Regression. It has really brought our model to a more realistic model.</a:t>
            </a:r>
            <a:endParaRPr lang="en-ZA" dirty="0"/>
          </a:p>
        </p:txBody>
      </p:sp>
      <p:sp>
        <p:nvSpPr>
          <p:cNvPr id="9" name="TextBox 8"/>
          <p:cNvSpPr txBox="1"/>
          <p:nvPr/>
        </p:nvSpPr>
        <p:spPr>
          <a:xfrm>
            <a:off x="4848225" y="509151"/>
            <a:ext cx="715010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" pitchFamily="18" charset="0"/>
              </a:rPr>
              <a:t>Headline: From Complexity to Clarity: Our Model </a:t>
            </a: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" pitchFamily="18" charset="0"/>
              </a:rPr>
              <a:t>Evolution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entury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65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xmlns="" id="{EAB21749-21E0-B555-8423-AF94BE3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727" y="2060294"/>
            <a:ext cx="4359795" cy="2141316"/>
          </a:xfrm>
        </p:spPr>
        <p:txBody>
          <a:bodyPr/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pic>
        <p:nvPicPr>
          <p:cNvPr id="12" name="Picture Placeholder 20" descr="Close up of green grass">
            <a:extLst>
              <a:ext uri="{FF2B5EF4-FFF2-40B4-BE49-F238E27FC236}">
                <a16:creationId xmlns:a16="http://schemas.microsoft.com/office/drawing/2014/main" xmlns="" id="{C082290F-76CE-97A7-ECB5-83B0FEA27B3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009"/>
            <a:ext cx="5521124" cy="6878584"/>
          </a:xfr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854D8B3F-08C4-D0CB-E6CA-ED66FFEA32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70878" y="4550199"/>
            <a:ext cx="4359795" cy="1790164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0D15DC2-8425-2530-3D59-ABE5D5C4A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5100" y="407926"/>
            <a:ext cx="52832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4E1CA"/>
                </a:solidFill>
                <a:latin typeface="Arial Black" pitchFamily="34" charset="0"/>
              </a:rPr>
              <a:t>Why Logistic Regression? A Robust &amp; Interpretable </a:t>
            </a:r>
            <a:r>
              <a:rPr lang="en-US" sz="1600" b="1" dirty="0" smtClean="0">
                <a:solidFill>
                  <a:srgbClr val="E4E1CA"/>
                </a:solidFill>
                <a:latin typeface="Arial Black" pitchFamily="34" charset="0"/>
              </a:rPr>
              <a:t>Choice:</a:t>
            </a:r>
            <a:endParaRPr lang="en-US" sz="1600" b="1" dirty="0">
              <a:solidFill>
                <a:srgbClr val="E4E1CA"/>
              </a:solidFill>
              <a:latin typeface="Arial Black" pitchFamily="34" charset="0"/>
            </a:endParaRPr>
          </a:p>
          <a:p>
            <a:r>
              <a:rPr lang="en-US" sz="1600" b="1" dirty="0" smtClean="0">
                <a:solidFill>
                  <a:srgbClr val="E4E1CA"/>
                </a:solidFill>
                <a:latin typeface="Arial Black" pitchFamily="34" charset="0"/>
              </a:rPr>
              <a:t>Precision </a:t>
            </a:r>
            <a:r>
              <a:rPr lang="en-US" sz="1600" b="1" dirty="0">
                <a:solidFill>
                  <a:srgbClr val="E4E1CA"/>
                </a:solidFill>
                <a:latin typeface="Arial Black" pitchFamily="34" charset="0"/>
              </a:rPr>
              <a:t>and Reliability: The Power of Logistic Regression</a:t>
            </a:r>
          </a:p>
          <a:p>
            <a:endParaRPr lang="en-US" sz="1600" b="1" dirty="0">
              <a:latin typeface="Bahnschrift SemiBold" pitchFamily="34" charset="0"/>
            </a:endParaRPr>
          </a:p>
          <a:p>
            <a:r>
              <a:rPr lang="en-US" sz="1600" b="1" dirty="0">
                <a:solidFill>
                  <a:srgbClr val="E4E1CA"/>
                </a:solidFill>
                <a:latin typeface="Bahnschrift SemiBold" pitchFamily="34" charset="0"/>
              </a:rPr>
              <a:t>Key Points:</a:t>
            </a:r>
          </a:p>
          <a:p>
            <a:endParaRPr lang="en-US" sz="1600" b="1" dirty="0">
              <a:solidFill>
                <a:srgbClr val="E4E1CA"/>
              </a:solidFill>
              <a:latin typeface="Bahnschrift SemiBold" pitchFamily="34" charset="0"/>
            </a:endParaRPr>
          </a:p>
          <a:p>
            <a:r>
              <a:rPr lang="en-US" sz="1600" b="1" dirty="0">
                <a:solidFill>
                  <a:srgbClr val="E4E1CA"/>
                </a:solidFill>
                <a:latin typeface="Bahnschrift SemiBold" pitchFamily="34" charset="0"/>
              </a:rPr>
              <a:t>Enhanced Interpretability: Logistic Regression provides clear insights into the individual impact of each environmental factor on crop failure risk, making the predictions actionable for farmers.</a:t>
            </a:r>
          </a:p>
          <a:p>
            <a:endParaRPr lang="en-US" sz="1600" b="1" dirty="0">
              <a:solidFill>
                <a:srgbClr val="E4E1CA"/>
              </a:solidFill>
              <a:latin typeface="Bahnschrift SemiBold" pitchFamily="34" charset="0"/>
            </a:endParaRPr>
          </a:p>
          <a:p>
            <a:r>
              <a:rPr lang="en-US" sz="1600" b="1" dirty="0">
                <a:solidFill>
                  <a:srgbClr val="E4E1CA"/>
                </a:solidFill>
                <a:latin typeface="Bahnschrift SemiBold" pitchFamily="34" charset="0"/>
              </a:rPr>
              <a:t>Reduced </a:t>
            </a:r>
            <a:r>
              <a:rPr lang="en-US" sz="1600" b="1" dirty="0" err="1">
                <a:solidFill>
                  <a:srgbClr val="E4E1CA"/>
                </a:solidFill>
                <a:latin typeface="Bahnschrift SemiBold" pitchFamily="34" charset="0"/>
              </a:rPr>
              <a:t>Overfitting</a:t>
            </a:r>
            <a:r>
              <a:rPr lang="en-US" sz="1600" b="1" dirty="0">
                <a:solidFill>
                  <a:srgbClr val="E4E1CA"/>
                </a:solidFill>
                <a:latin typeface="Bahnschrift SemiBold" pitchFamily="34" charset="0"/>
              </a:rPr>
              <a:t> Risk: Inherently less prone to </a:t>
            </a:r>
            <a:r>
              <a:rPr lang="en-US" sz="1600" b="1" dirty="0" err="1">
                <a:solidFill>
                  <a:srgbClr val="E4E1CA"/>
                </a:solidFill>
                <a:latin typeface="Bahnschrift SemiBold" pitchFamily="34" charset="0"/>
              </a:rPr>
              <a:t>overfitting</a:t>
            </a:r>
            <a:r>
              <a:rPr lang="en-US" sz="1600" b="1" dirty="0">
                <a:solidFill>
                  <a:srgbClr val="E4E1CA"/>
                </a:solidFill>
                <a:latin typeface="Bahnschrift SemiBold" pitchFamily="34" charset="0"/>
              </a:rPr>
              <a:t> than more complex models, especially when appropriately regularized and tuned.</a:t>
            </a:r>
          </a:p>
          <a:p>
            <a:endParaRPr lang="en-US" sz="1600" b="1" dirty="0">
              <a:solidFill>
                <a:srgbClr val="E4E1CA"/>
              </a:solidFill>
              <a:latin typeface="Bahnschrift SemiBold" pitchFamily="34" charset="0"/>
            </a:endParaRPr>
          </a:p>
          <a:p>
            <a:r>
              <a:rPr lang="en-US" sz="1600" b="1" dirty="0">
                <a:solidFill>
                  <a:srgbClr val="E4E1CA"/>
                </a:solidFill>
                <a:latin typeface="Bahnschrift SemiBold" pitchFamily="34" charset="0"/>
              </a:rPr>
              <a:t>Proven Generalization: Our rigorous cross-validation and testing confirm its consistent and reliable performance on diverse, unseen data.</a:t>
            </a:r>
          </a:p>
          <a:p>
            <a:endParaRPr lang="en-US" sz="1600" b="1" dirty="0">
              <a:solidFill>
                <a:srgbClr val="E4E1CA"/>
              </a:solidFill>
              <a:latin typeface="Bahnschrift SemiBold" pitchFamily="34" charset="0"/>
            </a:endParaRPr>
          </a:p>
          <a:p>
            <a:r>
              <a:rPr lang="en-US" sz="1600" b="1" dirty="0">
                <a:solidFill>
                  <a:srgbClr val="E4E1CA"/>
                </a:solidFill>
                <a:latin typeface="Bahnschrift SemiBold" pitchFamily="34" charset="0"/>
              </a:rPr>
              <a:t>Consistent Cross-Validation: An average 5-fold cross-validation F1-score of 0.84 across various data subsets demonstrates the model's stability and reliability.</a:t>
            </a:r>
          </a:p>
          <a:p>
            <a:endParaRPr lang="en-ZA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-831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78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A0BA3D-9921-C7FC-BC8D-5FC0FFA61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980" y="706056"/>
            <a:ext cx="6323957" cy="1088020"/>
          </a:xfrm>
        </p:spPr>
        <p:txBody>
          <a:bodyPr/>
          <a:lstStyle/>
          <a:p>
            <a:r>
              <a:rPr lang="en-US" dirty="0"/>
              <a:t>Our Model's Performance: Unpacking the Metrics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Placeholder 26" descr="Arial view of an avenue of tree and pastures on either side">
            <a:extLst>
              <a:ext uri="{FF2B5EF4-FFF2-40B4-BE49-F238E27FC236}">
                <a16:creationId xmlns:a16="http://schemas.microsoft.com/office/drawing/2014/main" xmlns="" id="{839F036C-A908-D88B-93D2-2FC59D5D12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4495801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399A34E-6529-A0C2-1EEE-44E5D83178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06901" y="1790700"/>
            <a:ext cx="7670799" cy="8509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Headline: Delivering on Precision: Key Performance Indicators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F4B294B-3C01-ED06-AA96-7FF46F3D2A9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21200" y="2768600"/>
            <a:ext cx="7670800" cy="4089400"/>
          </a:xfrm>
        </p:spPr>
        <p:txBody>
          <a:bodyPr/>
          <a:lstStyle/>
          <a:p>
            <a:r>
              <a:rPr lang="en-US" sz="900" dirty="0">
                <a:solidFill>
                  <a:srgbClr val="476977"/>
                </a:solidFill>
                <a:latin typeface="Arial Black" pitchFamily="34" charset="0"/>
              </a:rPr>
              <a:t>Key Metrics (Tuned Logistic Regression on Test Data):</a:t>
            </a:r>
          </a:p>
          <a:p>
            <a:endParaRPr lang="en-US" sz="900" dirty="0">
              <a:solidFill>
                <a:srgbClr val="476977"/>
              </a:solidFill>
              <a:latin typeface="Arial Black" pitchFamily="34" charset="0"/>
            </a:endParaRPr>
          </a:p>
          <a:p>
            <a:r>
              <a:rPr lang="en-US" sz="900" dirty="0">
                <a:solidFill>
                  <a:srgbClr val="476977"/>
                </a:solidFill>
                <a:latin typeface="Arial Black" pitchFamily="34" charset="0"/>
              </a:rPr>
              <a:t>Accuracy: 0.87</a:t>
            </a:r>
          </a:p>
          <a:p>
            <a:endParaRPr lang="en-US" sz="900" dirty="0">
              <a:solidFill>
                <a:srgbClr val="476977"/>
              </a:solidFill>
              <a:latin typeface="Arial Black" pitchFamily="34" charset="0"/>
            </a:endParaRPr>
          </a:p>
          <a:p>
            <a:r>
              <a:rPr lang="en-US" sz="900" dirty="0">
                <a:solidFill>
                  <a:srgbClr val="476977"/>
                </a:solidFill>
                <a:latin typeface="Arial Black" pitchFamily="34" charset="0"/>
              </a:rPr>
              <a:t>Precision: 0.80</a:t>
            </a:r>
          </a:p>
          <a:p>
            <a:endParaRPr lang="en-US" sz="900" dirty="0">
              <a:solidFill>
                <a:srgbClr val="476977"/>
              </a:solidFill>
              <a:latin typeface="Arial Black" pitchFamily="34" charset="0"/>
            </a:endParaRPr>
          </a:p>
          <a:p>
            <a:r>
              <a:rPr lang="en-US" sz="900" dirty="0">
                <a:solidFill>
                  <a:srgbClr val="476977"/>
                </a:solidFill>
                <a:latin typeface="Arial Black" pitchFamily="34" charset="0"/>
              </a:rPr>
              <a:t>Recall: 0.83</a:t>
            </a:r>
          </a:p>
          <a:p>
            <a:endParaRPr lang="en-US" sz="900" dirty="0">
              <a:solidFill>
                <a:srgbClr val="476977"/>
              </a:solidFill>
              <a:latin typeface="Arial Black" pitchFamily="34" charset="0"/>
            </a:endParaRPr>
          </a:p>
          <a:p>
            <a:r>
              <a:rPr lang="en-US" sz="900" dirty="0">
                <a:solidFill>
                  <a:srgbClr val="476977"/>
                </a:solidFill>
                <a:latin typeface="Arial Black" pitchFamily="34" charset="0"/>
              </a:rPr>
              <a:t>F1-Score: 0.81</a:t>
            </a:r>
          </a:p>
          <a:p>
            <a:endParaRPr lang="en-US" sz="900" dirty="0">
              <a:solidFill>
                <a:srgbClr val="476977"/>
              </a:solidFill>
              <a:latin typeface="Arial Black" pitchFamily="34" charset="0"/>
            </a:endParaRPr>
          </a:p>
          <a:p>
            <a:r>
              <a:rPr lang="en-US" sz="900" dirty="0">
                <a:solidFill>
                  <a:srgbClr val="476977"/>
                </a:solidFill>
                <a:latin typeface="Arial Black" pitchFamily="34" charset="0"/>
              </a:rPr>
              <a:t>Validation of Generalization (Training vs. Test Data):</a:t>
            </a:r>
          </a:p>
          <a:p>
            <a:endParaRPr lang="en-US" sz="900" dirty="0">
              <a:solidFill>
                <a:srgbClr val="476977"/>
              </a:solidFill>
              <a:latin typeface="Arial Black" pitchFamily="34" charset="0"/>
            </a:endParaRPr>
          </a:p>
          <a:p>
            <a:r>
              <a:rPr lang="en-US" sz="900" dirty="0">
                <a:solidFill>
                  <a:srgbClr val="476977"/>
                </a:solidFill>
                <a:latin typeface="Arial Black" pitchFamily="34" charset="0"/>
              </a:rPr>
              <a:t>The minimal gap between training (F1-score: 0.85) and test performance (F1-score: 0.81) indicates our model has effectively learned the underlying patterns without memorizing noise.</a:t>
            </a:r>
          </a:p>
          <a:p>
            <a:endParaRPr lang="en-US" sz="900" dirty="0">
              <a:solidFill>
                <a:srgbClr val="476977"/>
              </a:solidFill>
              <a:latin typeface="Arial Black" pitchFamily="34" charset="0"/>
            </a:endParaRPr>
          </a:p>
          <a:p>
            <a:r>
              <a:rPr lang="en-US" sz="900" dirty="0">
                <a:solidFill>
                  <a:srgbClr val="476977"/>
                </a:solidFill>
                <a:latin typeface="Arial Black" pitchFamily="34" charset="0"/>
              </a:rPr>
              <a:t>This confirms that </a:t>
            </a:r>
            <a:r>
              <a:rPr lang="en-US" sz="900" dirty="0" err="1">
                <a:solidFill>
                  <a:srgbClr val="476977"/>
                </a:solidFill>
                <a:latin typeface="Arial Black" pitchFamily="34" charset="0"/>
              </a:rPr>
              <a:t>overfitting</a:t>
            </a:r>
            <a:r>
              <a:rPr lang="en-US" sz="900" dirty="0">
                <a:solidFill>
                  <a:srgbClr val="476977"/>
                </a:solidFill>
                <a:latin typeface="Arial Black" pitchFamily="34" charset="0"/>
              </a:rPr>
              <a:t> has been successfully resolved through our model selection and tuning process</a:t>
            </a:r>
            <a:r>
              <a:rPr lang="en-US" sz="900" dirty="0"/>
              <a:t>.</a:t>
            </a:r>
            <a:endParaRPr lang="en-US" sz="900" dirty="0"/>
          </a:p>
          <a:p>
            <a:endParaRPr lang="en-US" sz="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B645A76-E100-EFC9-2708-1B1481747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909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1A6EA623-FC3F-8EBD-1C1B-072A21C29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143"/>
            <a:ext cx="10515600" cy="1229033"/>
          </a:xfrm>
        </p:spPr>
        <p:txBody>
          <a:bodyPr/>
          <a:lstStyle/>
          <a:p>
            <a:r>
              <a:rPr lang="en-US" dirty="0"/>
              <a:t>Addressing </a:t>
            </a:r>
            <a:r>
              <a:rPr lang="en-US" dirty="0" err="1"/>
              <a:t>Overfitting</a:t>
            </a:r>
            <a:r>
              <a:rPr lang="en-US" dirty="0"/>
              <a:t>: Our Tuning Strategy</a:t>
            </a:r>
            <a:br>
              <a:rPr lang="en-US" dirty="0"/>
            </a:br>
            <a:r>
              <a:rPr lang="en-US" dirty="0"/>
              <a:t>Headline: Fine-Tuning for Real-World Reliability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8861FF45-BE19-75F7-FDF6-3CF0D85A8F0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1001" y="2401425"/>
            <a:ext cx="11087100" cy="3910475"/>
          </a:xfrm>
        </p:spPr>
        <p:txBody>
          <a:bodyPr/>
          <a:lstStyle/>
          <a:p>
            <a:r>
              <a:rPr lang="en-US" sz="1600" dirty="0">
                <a:latin typeface="Arial Rounded MT Bold" pitchFamily="34" charset="0"/>
              </a:rPr>
              <a:t>Key Points:</a:t>
            </a:r>
          </a:p>
          <a:p>
            <a:endParaRPr lang="en-US" sz="1600" dirty="0">
              <a:latin typeface="Arial Rounded MT Bold" pitchFamily="34" charset="0"/>
            </a:endParaRPr>
          </a:p>
          <a:p>
            <a:r>
              <a:rPr lang="en-US" sz="1600" dirty="0">
                <a:latin typeface="Arial Rounded MT Bold" pitchFamily="34" charset="0"/>
              </a:rPr>
              <a:t>Regularization: We applied L2 regularization (controlled by the C parameter) to the Logistic Regression model, penalizing overly complex models and preventing </a:t>
            </a:r>
            <a:r>
              <a:rPr lang="en-US" sz="1600" dirty="0" err="1">
                <a:latin typeface="Arial Rounded MT Bold" pitchFamily="34" charset="0"/>
              </a:rPr>
              <a:t>overfitting</a:t>
            </a:r>
            <a:r>
              <a:rPr lang="en-US" sz="1600" dirty="0">
                <a:latin typeface="Arial Rounded MT Bold" pitchFamily="34" charset="0"/>
              </a:rPr>
              <a:t>.</a:t>
            </a:r>
          </a:p>
          <a:p>
            <a:endParaRPr lang="en-US" sz="1600" dirty="0">
              <a:latin typeface="Arial Rounded MT Bold" pitchFamily="34" charset="0"/>
            </a:endParaRPr>
          </a:p>
          <a:p>
            <a:r>
              <a:rPr lang="en-US" sz="1600" dirty="0" err="1">
                <a:latin typeface="Arial Rounded MT Bold" pitchFamily="34" charset="0"/>
              </a:rPr>
              <a:t>Hyperparameter</a:t>
            </a:r>
            <a:r>
              <a:rPr lang="en-US" sz="1600" dirty="0">
                <a:latin typeface="Arial Rounded MT Bold" pitchFamily="34" charset="0"/>
              </a:rPr>
              <a:t> Tuning (Grid Search Cross-Validation): We systematically searched for the optimal C value across a defined range ([0.001, 0.01, 0.1, 1, 10, 100]), optimizing for the F1-score using 5-fold cross-validation.</a:t>
            </a:r>
          </a:p>
          <a:p>
            <a:endParaRPr lang="en-US" sz="1600" dirty="0">
              <a:latin typeface="Arial Rounded MT Bold" pitchFamily="34" charset="0"/>
            </a:endParaRPr>
          </a:p>
          <a:p>
            <a:r>
              <a:rPr lang="en-US" sz="1600" dirty="0">
                <a:latin typeface="Arial Rounded MT Bold" pitchFamily="34" charset="0"/>
              </a:rPr>
              <a:t>Optimal Result: The Grid Search identified C=10 as the best parameter, yielding a strong average cross-validation F1-score of 0.84. This optimized model is now robust and ready for real-world application.</a:t>
            </a:r>
            <a:endParaRPr lang="en-US" sz="1600" dirty="0">
              <a:latin typeface="Arial Rounded MT Bold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B347400-F1A2-FAFC-8A83-9280B6C44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12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4" descr="Close up of a plants">
            <a:extLst>
              <a:ext uri="{FF2B5EF4-FFF2-40B4-BE49-F238E27FC236}">
                <a16:creationId xmlns:a16="http://schemas.microsoft.com/office/drawing/2014/main" xmlns="" id="{D6CFF55D-EA3F-6E9D-3301-8FFC1310C3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141406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225800"/>
            <a:ext cx="12103100" cy="3632199"/>
          </a:xfrm>
        </p:spPr>
        <p:txBody>
          <a:bodyPr anchor="ctr">
            <a:noAutofit/>
          </a:bodyPr>
          <a:lstStyle/>
          <a:p>
            <a:r>
              <a:rPr lang="en-US" sz="1100" dirty="0">
                <a:latin typeface="Arial Black" pitchFamily="34" charset="0"/>
              </a:rPr>
              <a:t>Key Points:</a:t>
            </a:r>
          </a:p>
          <a:p>
            <a:endParaRPr lang="en-US" sz="1100" dirty="0">
              <a:latin typeface="Arial Black" pitchFamily="34" charset="0"/>
            </a:endParaRPr>
          </a:p>
          <a:p>
            <a:r>
              <a:rPr lang="en-US" sz="1100" dirty="0">
                <a:latin typeface="Arial Black" pitchFamily="34" charset="0"/>
              </a:rPr>
              <a:t>Proactive Intervention: Farmers receive early warnings, enabling them to implement preventive measures (e.g., precise irrigation, nutrient adjustments, disease control) before significant crop damage occurs</a:t>
            </a:r>
            <a:r>
              <a:rPr lang="en-US" sz="1100" dirty="0" smtClean="0">
                <a:latin typeface="Arial Black" pitchFamily="34" charset="0"/>
              </a:rPr>
              <a:t>.</a:t>
            </a:r>
          </a:p>
          <a:p>
            <a:endParaRPr lang="en-US" sz="1100" dirty="0" smtClean="0">
              <a:latin typeface="Arial Black" pitchFamily="34" charset="0"/>
            </a:endParaRPr>
          </a:p>
          <a:p>
            <a:r>
              <a:rPr lang="en-US" sz="1100" dirty="0" smtClean="0">
                <a:latin typeface="Arial Black" pitchFamily="34" charset="0"/>
              </a:rPr>
              <a:t>Reduced </a:t>
            </a:r>
            <a:r>
              <a:rPr lang="en-US" sz="1100" dirty="0">
                <a:latin typeface="Arial Black" pitchFamily="34" charset="0"/>
              </a:rPr>
              <a:t>Economic Losses: Substantial savings from prevented crop failures, directly boosting farmer profitability.</a:t>
            </a:r>
          </a:p>
          <a:p>
            <a:endParaRPr lang="en-US" sz="1100" dirty="0">
              <a:latin typeface="Arial Black" pitchFamily="34" charset="0"/>
            </a:endParaRPr>
          </a:p>
          <a:p>
            <a:r>
              <a:rPr lang="en-US" sz="1100" dirty="0">
                <a:latin typeface="Arial Black" pitchFamily="34" charset="0"/>
              </a:rPr>
              <a:t>Optimized Resource Allocation: More efficient use of precious resources like water, fertilizers, and pesticides, leading to cost savings and environmental benefits.</a:t>
            </a:r>
          </a:p>
          <a:p>
            <a:endParaRPr lang="en-US" sz="1100" dirty="0">
              <a:latin typeface="Arial Black" pitchFamily="34" charset="0"/>
            </a:endParaRPr>
          </a:p>
          <a:p>
            <a:r>
              <a:rPr lang="en-US" sz="1100" dirty="0">
                <a:latin typeface="Arial Black" pitchFamily="34" charset="0"/>
              </a:rPr>
              <a:t>Increased Yields &amp; Food Security: Contributing to a more stable, predictable, and abundant food supply for communities worldwide.</a:t>
            </a:r>
          </a:p>
          <a:p>
            <a:endParaRPr lang="en-US" sz="1100" dirty="0">
              <a:latin typeface="Arial Black" pitchFamily="34" charset="0"/>
            </a:endParaRPr>
          </a:p>
          <a:p>
            <a:r>
              <a:rPr lang="en-US" sz="1100" dirty="0">
                <a:latin typeface="Arial Black" pitchFamily="34" charset="0"/>
              </a:rPr>
              <a:t>Sustainable Farming Practices: Promoting data-driven, intelligent agriculture that minimizes waste and maximizes efficiency.</a:t>
            </a:r>
            <a:endParaRPr lang="en-US" sz="1100" dirty="0">
              <a:latin typeface="Arial Black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6EA18F1-1CB3-04BA-3FB2-530F2637A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900" y="177800"/>
            <a:ext cx="10033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Algerian" pitchFamily="82" charset="0"/>
              </a:rPr>
              <a:t>Empowering </a:t>
            </a:r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lgerian" pitchFamily="82" charset="0"/>
              </a:rPr>
              <a:t>Farmers, Securing Futures</a:t>
            </a:r>
          </a:p>
          <a:p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lgerian" pitchFamily="82" charset="0"/>
              </a:rPr>
              <a:t>Headline: Real-World Benefits: A Sustainable Future for Agriculture</a:t>
            </a:r>
            <a:endParaRPr lang="en-ZA" sz="2800" b="1" dirty="0">
              <a:solidFill>
                <a:schemeClr val="accent4">
                  <a:lumMod val="40000"/>
                  <a:lumOff val="60000"/>
                </a:schemeClr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1585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M16411175_Win32_SL_V6" id="{2596AF0E-92BF-4F5A-A2A1-B1C9D33CD0CE}" vid="{0709752F-9199-467A-B305-5274ECB683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BCCC92-D3FE-43DE-941A-6D46ECD2C525}">
  <ds:schemaRefs>
    <ds:schemaRef ds:uri="http://purl.org/dc/terms/"/>
    <ds:schemaRef ds:uri="http://schemas.microsoft.com/office/infopath/2007/PartnerControls"/>
    <ds:schemaRef ds:uri="230e9df3-be65-4c73-a93b-d1236ebd677e"/>
    <ds:schemaRef ds:uri="http://purl.org/dc/dcmitype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71af3243-3dd4-4a8d-8c0d-dd76da1f02a5"/>
    <ds:schemaRef ds:uri="http://schemas.openxmlformats.org/package/2006/metadata/core-properties"/>
    <ds:schemaRef ds:uri="16c05727-aa75-4e4a-9b5f-8a80a1165891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082D90A8-9F3C-48C5-89D7-0373E99D21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45F531-F2B2-4A59-9331-A22771BD72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833</Words>
  <Application>Microsoft Office PowerPoint</Application>
  <PresentationFormat>Custom</PresentationFormat>
  <Paragraphs>112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Custom</vt:lpstr>
      <vt:lpstr>Revolutionizing Agriculture:  Predictive Analytics for Crop Resilience  Empowering Farmers to Prevent Crop Failure and Boost Yields</vt:lpstr>
      <vt:lpstr>PowerPoint Presentation</vt:lpstr>
      <vt:lpstr>PowerPoint Presentation</vt:lpstr>
      <vt:lpstr>PowerPoint Presentation</vt:lpstr>
      <vt:lpstr>The Challenge &amp; Our Breakthrough:   Overcoming Overfitting of the model </vt:lpstr>
      <vt:lpstr>Selecting  visual aids</vt:lpstr>
      <vt:lpstr>Our Model's Performance: Unpacking the Metrics </vt:lpstr>
      <vt:lpstr>Addressing Overfitting: Our Tuning Strategy Headline: Fine-Tuning for Real-World Reliability</vt:lpstr>
      <vt:lpstr>PowerPoint Presentation</vt:lpstr>
      <vt:lpstr>PowerPoint Presentation</vt:lpstr>
      <vt:lpstr> Call to Action  Join Us in Cultivating a Smarter Future</vt:lpstr>
      <vt:lpstr>Thank You   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2023-12-20T10:02:02Z</dcterms:created>
  <dcterms:modified xsi:type="dcterms:W3CDTF">2025-06-21T03:30:51Z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